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5" r:id="rId10"/>
    <p:sldId id="266" r:id="rId11"/>
    <p:sldId id="26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65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BB729-93ED-4253-9FB6-F6E9AC5B1B65}" type="datetimeFigureOut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F5DD4-4D31-416D-A875-E5399AF3995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484984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F4F115F2-EDED-4083-8A6A-69CE45BAD422}" type="datetime1">
              <a:rPr lang="pl-PL" smtClean="0"/>
              <a:t>2015-05-21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720439"/>
            <a:ext cx="9021537" cy="2124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62931" y="1479599"/>
            <a:ext cx="9021537" cy="216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73520" y="3861048"/>
            <a:ext cx="9021537" cy="21600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790514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kumimoji="0" lang="pl-PL" dirty="0" smtClean="0"/>
              <a:t>Kliknij, aby edytować styl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47AC-B2AE-4D93-9A6A-FD02A9195ED1}" type="datetime1">
              <a:rPr lang="pl-PL" smtClean="0"/>
              <a:t>2015-05-21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9242-3DC5-445E-BF8D-4384B8009BD7}" type="datetime1">
              <a:rPr lang="pl-PL" smtClean="0"/>
              <a:t>2015-05-21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kumimoji="0" lang="pl-PL" dirty="0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C1C3E23D-5205-42CD-B949-8C8F9DACB414}" type="datetime1">
              <a:rPr lang="pl-PL" smtClean="0"/>
              <a:t>2015-05-21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C14F-DDA8-4828-B750-D3740109C2B1}" type="datetime1">
              <a:rPr lang="pl-PL" smtClean="0"/>
              <a:t>2015-05-21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794-C2D0-4DC6-8599-17ED9B5D569F}" type="datetime1">
              <a:rPr lang="pl-PL" smtClean="0"/>
              <a:t>2015-05-21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2EC7-9668-475B-AE71-FB98EFE1239B}" type="datetime1">
              <a:rPr lang="pl-PL" smtClean="0"/>
              <a:t>2015-05-21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5B1C-63C8-4F4E-B356-653985A76767}" type="datetime1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AC8B-BA31-4839-A75E-3C66C9322D30}" type="datetime1">
              <a:rPr lang="pl-PL" smtClean="0"/>
              <a:t>2015-05-21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20D6-8889-4292-98F0-BFCAD9A683AB}" type="datetime1">
              <a:rPr lang="pl-PL" smtClean="0"/>
              <a:t>2015-05-21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84-2755-4C0A-8AC8-96F4106B5BC6}" type="datetime1">
              <a:rPr lang="pl-PL" smtClean="0"/>
              <a:t>2015-05-21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EF4FAC-2878-4F72-861A-279D8E710363}" type="datetime1">
              <a:rPr lang="pl-PL" smtClean="0"/>
              <a:t>2015-05-21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848872" cy="2016224"/>
          </a:xfrm>
        </p:spPr>
        <p:txBody>
          <a:bodyPr>
            <a:normAutofit/>
          </a:bodyPr>
          <a:lstStyle/>
          <a:p>
            <a:r>
              <a:rPr lang="pl-PL" sz="2500" b="1" dirty="0" smtClean="0">
                <a:solidFill>
                  <a:srgbClr val="5A5656"/>
                </a:solidFill>
              </a:rPr>
              <a:t>KONSULTACJIE SPOŁECZNE W SPRAWIE LOKALNEJ STRATEGII ROZWOJU LGD </a:t>
            </a:r>
            <a:r>
              <a:rPr lang="pl-PL" sz="2500" b="1" dirty="0" smtClean="0">
                <a:solidFill>
                  <a:srgbClr val="5A5656"/>
                </a:solidFill>
              </a:rPr>
              <a:t>„PUSZCZA </a:t>
            </a:r>
            <a:r>
              <a:rPr lang="pl-PL" sz="2500" b="1" dirty="0" smtClean="0">
                <a:solidFill>
                  <a:srgbClr val="5A5656"/>
                </a:solidFill>
              </a:rPr>
              <a:t>KOZIENICKA” W </a:t>
            </a:r>
            <a:r>
              <a:rPr lang="pl-PL" sz="2500" b="1" dirty="0" smtClean="0">
                <a:solidFill>
                  <a:srgbClr val="5A5656"/>
                </a:solidFill>
              </a:rPr>
              <a:t>PERSPEKTYWIE FINANSOWEJ UNII EUROPEJSKIEJ 2014-2020</a:t>
            </a:r>
            <a:endParaRPr lang="pl-PL" sz="2500" dirty="0" smtClean="0">
              <a:solidFill>
                <a:srgbClr val="5A5656"/>
              </a:solidFill>
            </a:endParaRP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1772816"/>
            <a:ext cx="8784976" cy="2016224"/>
          </a:xfrm>
        </p:spPr>
        <p:txBody>
          <a:bodyPr>
            <a:normAutofit fontScale="90000"/>
          </a:bodyPr>
          <a:lstStyle/>
          <a:p>
            <a:r>
              <a:rPr lang="pl-PL" sz="6000" b="1" dirty="0" smtClean="0"/>
              <a:t>Strategię budujemy wspólnie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Stowarzyszenie LGD „Puszcza Kozienicka </a:t>
            </a:r>
            <a:br>
              <a:rPr lang="pl-PL" dirty="0" smtClean="0"/>
            </a:br>
            <a:r>
              <a:rPr lang="pl-PL" dirty="0" smtClean="0"/>
              <a:t>i mieszkańcy obszaru</a:t>
            </a:r>
            <a:endParaRPr lang="pl-PL" dirty="0"/>
          </a:p>
        </p:txBody>
      </p:sp>
      <p:pic>
        <p:nvPicPr>
          <p:cNvPr id="13314" name="Obraz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04664"/>
            <a:ext cx="1228615" cy="79200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3313" name="Obraz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377368"/>
            <a:ext cx="1341569" cy="82800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1" name="Obraz 4" descr="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1324062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ole tekstowe 4"/>
          <p:cNvSpPr txBox="1">
            <a:spLocks noChangeArrowheads="1"/>
          </p:cNvSpPr>
          <p:nvPr/>
        </p:nvSpPr>
        <p:spPr bwMode="auto">
          <a:xfrm>
            <a:off x="119063" y="3798370"/>
            <a:ext cx="90043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dr </a:t>
            </a:r>
            <a:r>
              <a:rPr lang="pl-PL" altLang="pl-PL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Leszek Leśniak, CDR Oddział Kraków, tel. 12 424 05 03, e-mail: </a:t>
            </a:r>
            <a:r>
              <a:rPr lang="pl-PL" altLang="pl-PL" sz="15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l.lesniak@cdr.gov.pl</a:t>
            </a:r>
            <a:endParaRPr lang="pl-PL" altLang="pl-PL" sz="15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5" descr="logo_cd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3904" y="3771624"/>
            <a:ext cx="450172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Założenia podejście LEADER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E23D-5205-42CD-B949-8C8F9DACB414}" type="datetime1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>
            <a:normAutofit/>
          </a:bodyPr>
          <a:lstStyle/>
          <a:p>
            <a:pPr marL="1017270" lvl="1" indent="-684000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7"/>
            </a:pPr>
            <a:r>
              <a:rPr lang="pl-PL" dirty="0" smtClean="0"/>
              <a:t>rozwój rynków zbytu, z wyłączeniem targowisk, </a:t>
            </a:r>
          </a:p>
          <a:p>
            <a:pPr marL="1017270" lvl="1" indent="-684000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7"/>
            </a:pPr>
            <a:r>
              <a:rPr lang="pl-PL" dirty="0" smtClean="0"/>
              <a:t>zachowanie </a:t>
            </a:r>
            <a:r>
              <a:rPr lang="pl-PL" dirty="0" smtClean="0"/>
              <a:t>dziedzictwa lokalnego, </a:t>
            </a:r>
          </a:p>
          <a:p>
            <a:pPr marL="788670" lvl="1" indent="-514350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7"/>
            </a:pPr>
            <a:r>
              <a:rPr lang="pl-PL" dirty="0" smtClean="0"/>
              <a:t>rozwój ogólnodostępnej i niekomercyjnej infrastruktury turystycznej, rekreacyjnej lub kulturalnej, </a:t>
            </a:r>
          </a:p>
          <a:p>
            <a:pPr marL="788670" lvl="1" indent="-514350"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7"/>
            </a:pPr>
            <a:r>
              <a:rPr lang="pl-PL" dirty="0" smtClean="0"/>
              <a:t>rozwój infrastruktury drogowej gwarantującej </a:t>
            </a:r>
            <a:r>
              <a:rPr lang="pl-PL" dirty="0" smtClean="0"/>
              <a:t>spójność terytorialną </a:t>
            </a:r>
            <a:r>
              <a:rPr lang="pl-PL" dirty="0" smtClean="0"/>
              <a:t>w zakresie włączenia społecznego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Założenia podejście LEADER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E23D-5205-42CD-B949-8C8F9DACB414}" type="datetime1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pl-PL" sz="2800" dirty="0" smtClean="0"/>
              <a:t>Z zakresu dotyczącego zakładania, rozwoju działalności gospodarczej oraz dywersyfikacji źródeł dochodu wyklucza się: </a:t>
            </a:r>
          </a:p>
          <a:p>
            <a:pPr marL="788670" lvl="1" indent="-514350">
              <a:spcBef>
                <a:spcPts val="1200"/>
              </a:spcBef>
              <a:buFont typeface="+mj-lt"/>
              <a:buAutoNum type="arabicPeriod"/>
            </a:pPr>
            <a:r>
              <a:rPr lang="pl-PL" dirty="0" smtClean="0"/>
              <a:t>świadczenie usług rolniczych, </a:t>
            </a:r>
          </a:p>
          <a:p>
            <a:pPr marL="788670" lvl="1" indent="-514350">
              <a:spcBef>
                <a:spcPts val="1200"/>
              </a:spcBef>
              <a:buFont typeface="+mj-lt"/>
              <a:buAutoNum type="arabicPeriod"/>
            </a:pPr>
            <a:r>
              <a:rPr lang="pl-PL" dirty="0" smtClean="0"/>
              <a:t>prowadzenia działalności w zakresie produkcji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 smtClean="0"/>
              <a:t>przetwórstwa ryb, </a:t>
            </a:r>
            <a:r>
              <a:rPr lang="pl-PL" dirty="0" smtClean="0"/>
              <a:t>mięczaków i </a:t>
            </a:r>
            <a:r>
              <a:rPr lang="pl-PL" dirty="0" smtClean="0"/>
              <a:t>skorupiaków, </a:t>
            </a:r>
          </a:p>
          <a:p>
            <a:pPr marL="788670" lvl="1" indent="-514350">
              <a:spcBef>
                <a:spcPts val="1200"/>
              </a:spcBef>
              <a:buFont typeface="+mj-lt"/>
              <a:buAutoNum type="arabicPeriod"/>
            </a:pPr>
            <a:r>
              <a:rPr lang="pl-PL" dirty="0" smtClean="0"/>
              <a:t>prowadzenia działalności, która ze względu na swoją skalę nie będzie mogła być realizowana w ramach LSR np. górnictwo, hutnictwo, transport lotniczy, transport kolejowy.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066130"/>
          </a:xfrm>
        </p:spPr>
        <p:txBody>
          <a:bodyPr/>
          <a:lstStyle/>
          <a:p>
            <a:r>
              <a:rPr lang="pl-PL" dirty="0" smtClean="0"/>
              <a:t>Założenia podejście LEADER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E23D-5205-42CD-B949-8C8F9DACB414}" type="datetime1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352928" cy="47175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3000"/>
              </a:lnSpc>
            </a:pPr>
            <a:r>
              <a:rPr lang="pl-PL" dirty="0" smtClean="0"/>
              <a:t>W ramach LEADER realizowane będą operacje </a:t>
            </a:r>
            <a:r>
              <a:rPr lang="pl-PL" dirty="0" smtClean="0"/>
              <a:t>w </a:t>
            </a:r>
            <a:r>
              <a:rPr lang="pl-PL" dirty="0" smtClean="0"/>
              <a:t>zakresie szeroko pojętej przedsiębiorczości oraz wspierane będą działania mające na celu wyposażenie w niezbędną wiedzę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lub </a:t>
            </a:r>
            <a:r>
              <a:rPr lang="pl-PL" dirty="0" smtClean="0"/>
              <a:t>umiejętności oraz kwalifikacje m.in. osób planujących rozpoczęcie działalności dodatkowej do działalności rolniczej oraz osób odchodzących z rolnictwa. </a:t>
            </a:r>
            <a:endParaRPr lang="pl-PL" dirty="0" smtClean="0"/>
          </a:p>
          <a:p>
            <a:pPr>
              <a:lnSpc>
                <a:spcPct val="103000"/>
              </a:lnSpc>
            </a:pPr>
            <a:r>
              <a:rPr lang="pl-PL" dirty="0" smtClean="0"/>
              <a:t>Celem aktywizowanie </a:t>
            </a:r>
            <a:r>
              <a:rPr lang="pl-PL" dirty="0" smtClean="0"/>
              <a:t>bezrobotnych, </a:t>
            </a:r>
            <a:r>
              <a:rPr lang="pl-PL" dirty="0" smtClean="0"/>
              <a:t>grup </a:t>
            </a:r>
            <a:r>
              <a:rPr lang="pl-PL" dirty="0" smtClean="0"/>
              <a:t>defaworyzowanych, współpraca LGD z przedsiębiorcami w celu identyfikowania potencjalnych możliwości zatrudnienia dla osób z obszaru LSR, sieciowanie podmiotów zaangażowanych w pracę z grupami </a:t>
            </a:r>
            <a:r>
              <a:rPr lang="pl-PL" dirty="0" err="1" smtClean="0"/>
              <a:t>defaworyzowanymi</a:t>
            </a:r>
            <a:r>
              <a:rPr lang="pl-PL" dirty="0" smtClean="0"/>
              <a:t> i bezrobotnymi takich jak: ośrodki opieki społecznej, powiatowe urzędy pracy, ośrodki doradztwa rolniczego.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066130"/>
          </a:xfrm>
        </p:spPr>
        <p:txBody>
          <a:bodyPr/>
          <a:lstStyle/>
          <a:p>
            <a:r>
              <a:rPr lang="pl-PL" dirty="0" smtClean="0"/>
              <a:t>Założenia podejście LEADER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E23D-5205-42CD-B949-8C8F9DACB414}" type="datetime1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280920" cy="4717504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W ramach LEADER wspierane będą operacje </a:t>
            </a:r>
            <a:r>
              <a:rPr lang="pl-PL" dirty="0" smtClean="0"/>
              <a:t>z </a:t>
            </a:r>
            <a:r>
              <a:rPr lang="pl-PL" dirty="0" smtClean="0"/>
              <a:t>zakresu wykorzystania technologii informacyjnych </a:t>
            </a:r>
            <a:r>
              <a:rPr lang="pl-PL" dirty="0" smtClean="0"/>
              <a:t>w </a:t>
            </a:r>
            <a:r>
              <a:rPr lang="pl-PL" dirty="0" smtClean="0"/>
              <a:t>rozwoju pozarolniczych miejsc pracy czy udostępniania zasobów kulturowych, przyrodniczych </a:t>
            </a:r>
            <a:r>
              <a:rPr lang="pl-PL" dirty="0" smtClean="0"/>
              <a:t>i </a:t>
            </a:r>
            <a:r>
              <a:rPr lang="pl-PL" dirty="0" smtClean="0"/>
              <a:t>turystycznych obszarów wiejskich. </a:t>
            </a:r>
            <a:endParaRPr lang="pl-PL" dirty="0" smtClean="0"/>
          </a:p>
          <a:p>
            <a:r>
              <a:rPr lang="pl-PL" b="1" dirty="0" smtClean="0"/>
              <a:t>Beneficjenci </a:t>
            </a:r>
          </a:p>
          <a:p>
            <a:pPr lvl="1"/>
            <a:r>
              <a:rPr lang="pl-PL" sz="2600" dirty="0" smtClean="0"/>
              <a:t>Osoby fizyczne. </a:t>
            </a:r>
          </a:p>
          <a:p>
            <a:pPr lvl="1"/>
            <a:r>
              <a:rPr lang="pl-PL" sz="2600" dirty="0" smtClean="0"/>
              <a:t>Osoby prawne, w tym m.in. kółka rolnicze, JST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z </a:t>
            </a:r>
            <a:r>
              <a:rPr lang="pl-PL" sz="2600" dirty="0" smtClean="0"/>
              <a:t>wyłączeniem województw, ich związki bądź ich jednostki organizacyjne, organizacje pozarządowe, spółdzielnie, kościoły, związki wyznaniowe. </a:t>
            </a:r>
          </a:p>
          <a:p>
            <a:pPr lvl="1"/>
            <a:r>
              <a:rPr lang="pl-PL" sz="2600" dirty="0" smtClean="0"/>
              <a:t>Jednostki organizacyjne nieposiadające osobowości prawnej, którym ustawy przyznają zdolność prawną.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22114"/>
          </a:xfrm>
        </p:spPr>
        <p:txBody>
          <a:bodyPr/>
          <a:lstStyle/>
          <a:p>
            <a:r>
              <a:rPr lang="pl-PL" dirty="0" smtClean="0"/>
              <a:t>Założenia podejście LEADER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E23D-5205-42CD-B949-8C8F9DACB414}" type="datetime1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568952" cy="4968552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W przypadku projektów grantowych, </a:t>
            </a:r>
            <a:r>
              <a:rPr lang="pl-PL" dirty="0" err="1" smtClean="0"/>
              <a:t>grantobiorcami</a:t>
            </a:r>
            <a:r>
              <a:rPr lang="pl-PL" dirty="0" smtClean="0"/>
              <a:t> mogą być również sformalizowane grupy nieposiadające osobowości prawnej (np. koła gospodyń wiejskich). </a:t>
            </a:r>
            <a:endParaRPr lang="pl-PL" dirty="0" smtClean="0"/>
          </a:p>
          <a:p>
            <a:r>
              <a:rPr lang="pl-PL" dirty="0" err="1" smtClean="0"/>
              <a:t>Grantobiorcami</a:t>
            </a:r>
            <a:r>
              <a:rPr lang="pl-PL" dirty="0" smtClean="0"/>
              <a:t> </a:t>
            </a:r>
            <a:r>
              <a:rPr lang="pl-PL" dirty="0" smtClean="0"/>
              <a:t>nie mogą być podmioty prowadzące działalność gospodarczą lub deklarujące jej podjęcie. </a:t>
            </a:r>
          </a:p>
          <a:p>
            <a:r>
              <a:rPr lang="pl-PL" u="sng" dirty="0" smtClean="0"/>
              <a:t>W przypadku operacji mających na celu rozpoczęcie lub rozwój działalności pozarolniczej pomoc może być przyznana: </a:t>
            </a:r>
            <a:endParaRPr lang="pl-PL" dirty="0" smtClean="0"/>
          </a:p>
          <a:p>
            <a:pPr lvl="1"/>
            <a:r>
              <a:rPr lang="pl-PL" dirty="0" smtClean="0"/>
              <a:t>osobom fizycznym ubezpieczonym na podstawie przepisów o ubezpieczeniu społecznym rolników w niepełnym zakresie, którzy obok rolniczej prowadzą działalność pozarolniczą, </a:t>
            </a:r>
          </a:p>
          <a:p>
            <a:pPr lvl="1"/>
            <a:r>
              <a:rPr lang="pl-PL" dirty="0" smtClean="0"/>
              <a:t>osobom prowadzącym działalność gospodarczą </a:t>
            </a:r>
          </a:p>
          <a:p>
            <a:pPr lvl="1"/>
            <a:r>
              <a:rPr lang="pl-PL" dirty="0" smtClean="0"/>
              <a:t>osobom nieubezpieczonym na podstawie przepisów o ubezpieczeniu społecznym rolników deklarującym podjęcie działalności pozarolniczej, </a:t>
            </a:r>
          </a:p>
          <a:p>
            <a:pPr lvl="1"/>
            <a:r>
              <a:rPr lang="pl-PL" dirty="0" smtClean="0"/>
              <a:t>wykonującym lub deklarującym działalność gospodarczą w formie mikro lub małego przedsiębiorstwa.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Założenia podejście LEADER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E23D-5205-42CD-B949-8C8F9DACB414}" type="datetime1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W przypadku operacji w zakresie przetwórstwa lub sprzedaży produktów rolnych beneficjentem może być również osoba fizyczna ubezpieczona na podstawie przepisów </a:t>
            </a:r>
            <a:r>
              <a:rPr lang="pl-PL" dirty="0" smtClean="0"/>
              <a:t>o </a:t>
            </a:r>
            <a:r>
              <a:rPr lang="pl-PL" dirty="0" smtClean="0"/>
              <a:t>ubezpieczeniu społecznym rolników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 smtClean="0"/>
              <a:t>pełnym zakresie. </a:t>
            </a:r>
          </a:p>
          <a:p>
            <a:r>
              <a:rPr lang="pl-PL" u="sng" dirty="0" smtClean="0"/>
              <a:t>Beneficjentem może być LGD jedynie w przypadku: </a:t>
            </a:r>
            <a:endParaRPr lang="pl-PL" dirty="0" smtClean="0"/>
          </a:p>
          <a:p>
            <a:pPr lvl="1"/>
            <a:r>
              <a:rPr lang="pl-PL" dirty="0" smtClean="0"/>
              <a:t>„operacji własnych LGD” </a:t>
            </a:r>
            <a:endParaRPr lang="pl-PL" dirty="0" smtClean="0"/>
          </a:p>
          <a:p>
            <a:pPr lvl="1"/>
            <a:r>
              <a:rPr lang="pl-PL" dirty="0" smtClean="0"/>
              <a:t>„projektów grantowych” tj. operacji, gdzie beneficjentem ubiegającym się o wsparcie przed podmiotem wdrażającym jest LGD, </a:t>
            </a:r>
            <a:r>
              <a:rPr lang="pl-PL" dirty="0" smtClean="0"/>
              <a:t>i </a:t>
            </a:r>
            <a:r>
              <a:rPr lang="pl-PL" dirty="0" smtClean="0"/>
              <a:t>to LGD jest wskazywana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 smtClean="0"/>
              <a:t>systemie jako </a:t>
            </a:r>
            <a:r>
              <a:rPr lang="pl-PL" dirty="0" smtClean="0"/>
              <a:t>beneficjent.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Założenia podejście LEADER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E23D-5205-42CD-B949-8C8F9DACB414}" type="datetime1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914400" y="1628800"/>
            <a:ext cx="7772400" cy="43910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pl-PL" b="1" dirty="0" smtClean="0"/>
              <a:t>Koszty kwalifikowalne </a:t>
            </a:r>
            <a:endParaRPr lang="pl-PL" b="1" dirty="0" smtClean="0"/>
          </a:p>
          <a:p>
            <a:pPr>
              <a:spcBef>
                <a:spcPts val="600"/>
              </a:spcBef>
              <a:buNone/>
            </a:pPr>
            <a:r>
              <a:rPr lang="pl-PL" dirty="0" smtClean="0"/>
              <a:t>	obejmują </a:t>
            </a:r>
            <a:r>
              <a:rPr lang="pl-PL" dirty="0" smtClean="0"/>
              <a:t>koszty (nie dotyczy operacji, na które pomoc jest przyznawana w formie płatności zryczałtowanej): </a:t>
            </a:r>
          </a:p>
          <a:p>
            <a:pPr lvl="1">
              <a:spcBef>
                <a:spcPts val="600"/>
              </a:spcBef>
            </a:pPr>
            <a:r>
              <a:rPr lang="pl-PL" dirty="0" smtClean="0"/>
              <a:t>zakupu dóbr i usług, </a:t>
            </a:r>
          </a:p>
          <a:p>
            <a:pPr lvl="1">
              <a:spcBef>
                <a:spcPts val="600"/>
              </a:spcBef>
            </a:pPr>
            <a:r>
              <a:rPr lang="pl-PL" dirty="0" smtClean="0"/>
              <a:t>wykonania robót budowlanych, </a:t>
            </a:r>
          </a:p>
          <a:p>
            <a:pPr lvl="1">
              <a:spcBef>
                <a:spcPts val="600"/>
              </a:spcBef>
            </a:pPr>
            <a:r>
              <a:rPr lang="pl-PL" dirty="0" smtClean="0"/>
              <a:t>organizacji i przeprowadzenia spotkania, szkolenia, wydarzenia promocyjnego itp.; </a:t>
            </a:r>
          </a:p>
          <a:p>
            <a:pPr lvl="1">
              <a:spcBef>
                <a:spcPts val="600"/>
              </a:spcBef>
            </a:pPr>
            <a:r>
              <a:rPr lang="pl-PL" dirty="0" smtClean="0"/>
              <a:t>najmu, dzierżawy lub zakupu oprogramowania, sprzętu, narzędzi, urządzeń lub maszyn, materiałów lub przedmiotów;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22114"/>
          </a:xfrm>
        </p:spPr>
        <p:txBody>
          <a:bodyPr/>
          <a:lstStyle/>
          <a:p>
            <a:r>
              <a:rPr lang="pl-PL" dirty="0" smtClean="0"/>
              <a:t>Założenia podejście LEADER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E23D-5205-42CD-B949-8C8F9DACB414}" type="datetime1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19256" cy="4751040"/>
          </a:xfrm>
        </p:spPr>
        <p:txBody>
          <a:bodyPr>
            <a:normAutofit fontScale="92500" lnSpcReduction="10000"/>
          </a:bodyPr>
          <a:lstStyle/>
          <a:p>
            <a:pPr lvl="1">
              <a:spcBef>
                <a:spcPts val="600"/>
              </a:spcBef>
            </a:pPr>
            <a:r>
              <a:rPr lang="pl-PL" sz="2600" dirty="0" smtClean="0"/>
              <a:t>zakupu środków transportu przy czym koszt nie może przekroczyć 30% pozostałych kosztów kwalifikowalnych operacji, pomniejszonych o koszty ogólne; </a:t>
            </a:r>
          </a:p>
          <a:p>
            <a:pPr lvl="1">
              <a:spcBef>
                <a:spcPts val="600"/>
              </a:spcBef>
            </a:pPr>
            <a:r>
              <a:rPr lang="pl-PL" sz="2600" dirty="0" smtClean="0"/>
              <a:t>zatrudnienia osób zaangażowanych w realizację operacji tylko w przypadku operacji </a:t>
            </a:r>
            <a:r>
              <a:rPr lang="pl-PL" sz="2600" dirty="0" smtClean="0"/>
              <a:t>o </a:t>
            </a:r>
            <a:r>
              <a:rPr lang="pl-PL" sz="2600" dirty="0" smtClean="0"/>
              <a:t>charakterze szkoleniowym, funkcjonowania nowoutworzonych sieci oraz inkubatorów przetwórstwa lokalnego; </a:t>
            </a:r>
          </a:p>
          <a:p>
            <a:pPr lvl="1">
              <a:spcBef>
                <a:spcPts val="600"/>
              </a:spcBef>
            </a:pPr>
            <a:r>
              <a:rPr lang="pl-PL" sz="2600" dirty="0" smtClean="0"/>
              <a:t>ogólne; </a:t>
            </a:r>
          </a:p>
          <a:p>
            <a:pPr lvl="1">
              <a:spcBef>
                <a:spcPts val="600"/>
              </a:spcBef>
            </a:pPr>
            <a:r>
              <a:rPr lang="pl-PL" sz="2600" dirty="0" smtClean="0"/>
              <a:t>inne koszty związane z </a:t>
            </a:r>
            <a:r>
              <a:rPr lang="pl-PL" sz="2600" dirty="0" smtClean="0"/>
              <a:t>realizacją </a:t>
            </a:r>
            <a:r>
              <a:rPr lang="pl-PL" sz="2600" dirty="0" smtClean="0"/>
              <a:t>operacji. </a:t>
            </a:r>
            <a:endParaRPr lang="pl-PL" sz="26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pl-PL" u="sng" dirty="0" smtClean="0"/>
              <a:t>Nie ma możliwości wsparcia zakupu używanych maszyn, urządzeń, sprzętu lub innego wyposażenia objętego operacją, </a:t>
            </a:r>
            <a:r>
              <a:rPr lang="pl-PL" u="sng" dirty="0" smtClean="0"/>
              <a:t/>
            </a:r>
            <a:br>
              <a:rPr lang="pl-PL" u="sng" dirty="0" smtClean="0"/>
            </a:br>
            <a:r>
              <a:rPr lang="pl-PL" u="sng" dirty="0" smtClean="0"/>
              <a:t>za </a:t>
            </a:r>
            <a:r>
              <a:rPr lang="pl-PL" u="sng" dirty="0" smtClean="0"/>
              <a:t>wyjątkiem zakupu eksponatów w ramach operacji dotyczących zachowania dziedzictwa. 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Założenia podejście LEADER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E23D-5205-42CD-B949-8C8F9DACB414}" type="datetime1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 przypadku wsparcia w zakresie rozwijania działalności gospodarczej, uzyskanie pomocy powyżej 25 000 zł wymaga utworzenia co najmniej jednego miejsca pracy. </a:t>
            </a:r>
          </a:p>
          <a:p>
            <a:r>
              <a:rPr lang="pl-PL" dirty="0" smtClean="0"/>
              <a:t>W przypadku zakładania działalności gospodarczej zawsze wymagane jest utworzenie przynajmniej 1 miejsca pracy (w tym </a:t>
            </a:r>
            <a:r>
              <a:rPr lang="pl-PL" dirty="0" err="1" smtClean="0"/>
              <a:t>samozatrudnienie</a:t>
            </a:r>
            <a:r>
              <a:rPr lang="pl-PL" dirty="0" smtClean="0"/>
              <a:t>). </a:t>
            </a:r>
          </a:p>
          <a:p>
            <a:r>
              <a:rPr lang="pl-PL" dirty="0" smtClean="0"/>
              <a:t>Pomoc nie jest przyznawana na: </a:t>
            </a:r>
          </a:p>
          <a:p>
            <a:pPr lvl="1"/>
            <a:r>
              <a:rPr lang="pl-PL" dirty="0" smtClean="0"/>
              <a:t>operacje służące zaspokajaniu partykularnych potrzeb beneficjenta;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Założenia podejście LEADER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E23D-5205-42CD-B949-8C8F9DACB414}" type="datetime1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19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pl-PL" dirty="0" smtClean="0"/>
              <a:t>organizację </a:t>
            </a:r>
            <a:r>
              <a:rPr lang="pl-PL" dirty="0" smtClean="0"/>
              <a:t>operacji cyklicznych, za wyjątkiem wydarzenia inicjującego cykl wydarzeń lub specyficznego dla danej LSR, wskazanych i uzasadnionych w LSR; </a:t>
            </a:r>
          </a:p>
          <a:p>
            <a:pPr lvl="1"/>
            <a:r>
              <a:rPr lang="pl-PL" dirty="0" smtClean="0"/>
              <a:t>promocję indywidualnych przedsiębiorców, ich produktów i usług. </a:t>
            </a:r>
          </a:p>
          <a:p>
            <a:r>
              <a:rPr lang="pl-PL" u="sng" dirty="0" smtClean="0"/>
              <a:t>Podmiotowi na rozpoczęcie działalności gospodarczej, pomoc przysługuje raz w okresie realizacji Programu. </a:t>
            </a:r>
            <a:endParaRPr lang="pl-PL" dirty="0" smtClean="0"/>
          </a:p>
          <a:p>
            <a:r>
              <a:rPr lang="pl-PL" dirty="0" smtClean="0"/>
              <a:t>Podmiotowi, który otrzymał pomoc na rozpoczęcie działalności gospodarczej, pomoc na rozwój tej działalności może być przyznana nie wcześniej niż po upływie 2 lat od dnia przyznania tej pomocy.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pl-PL" dirty="0" smtClean="0"/>
              <a:t>Logo nowego PROW</a:t>
            </a:r>
            <a:endParaRPr lang="pl-PL" dirty="0"/>
          </a:p>
        </p:txBody>
      </p:sp>
      <p:pic>
        <p:nvPicPr>
          <p:cNvPr id="26626" name="Picture 2" descr="I:\A. Bieżące - 2015\B. Moje\Kozienice\PROW-2014-2020-logo-k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916832"/>
            <a:ext cx="5472608" cy="3581225"/>
          </a:xfrm>
          <a:prstGeom prst="rect">
            <a:avLst/>
          </a:prstGeom>
          <a:noFill/>
        </p:spPr>
      </p:pic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EA53-4EF7-4852-8B7E-A9746266D7D7}" type="datetime1">
              <a:rPr lang="pl-PL" smtClean="0"/>
              <a:t>2015-05-21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66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22114"/>
          </a:xfrm>
        </p:spPr>
        <p:txBody>
          <a:bodyPr/>
          <a:lstStyle/>
          <a:p>
            <a:r>
              <a:rPr lang="pl-PL" dirty="0" smtClean="0"/>
              <a:t>Założenia podejście LEADER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E23D-5205-42CD-B949-8C8F9DACB414}" type="datetime1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20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611560" y="1340768"/>
            <a:ext cx="8280920" cy="48245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3000"/>
              </a:lnSpc>
            </a:pPr>
            <a:r>
              <a:rPr lang="pl-PL" b="1" dirty="0" smtClean="0"/>
              <a:t>Premiowane przez LGD będą operacje spełniające w szczególności jedno lub kilka z wymienionych kryteriów: </a:t>
            </a:r>
          </a:p>
          <a:p>
            <a:pPr lvl="1">
              <a:lnSpc>
                <a:spcPct val="103000"/>
              </a:lnSpc>
            </a:pPr>
            <a:r>
              <a:rPr lang="pl-PL" sz="2600" dirty="0" smtClean="0"/>
              <a:t>innowacyjne; </a:t>
            </a:r>
          </a:p>
          <a:p>
            <a:pPr lvl="1">
              <a:lnSpc>
                <a:spcPct val="103000"/>
              </a:lnSpc>
            </a:pPr>
            <a:r>
              <a:rPr lang="pl-PL" sz="2600" dirty="0" smtClean="0"/>
              <a:t>przewidujące zastosowanie rozwiązań sprzyjających ochronie środowiska lub klimatu; </a:t>
            </a:r>
          </a:p>
          <a:p>
            <a:pPr lvl="1">
              <a:lnSpc>
                <a:spcPct val="103000"/>
              </a:lnSpc>
            </a:pPr>
            <a:r>
              <a:rPr lang="pl-PL" sz="2600" dirty="0" smtClean="0"/>
              <a:t>generujące nowe miejsca pracy; </a:t>
            </a:r>
          </a:p>
          <a:p>
            <a:pPr lvl="1">
              <a:lnSpc>
                <a:spcPct val="103000"/>
              </a:lnSpc>
            </a:pPr>
            <a:r>
              <a:rPr lang="pl-PL" sz="2600" dirty="0" smtClean="0"/>
              <a:t>realizowane przez podmioty zakładające działalność, której podstawę będą stanowiły lokalne produkty rolne (lokalny produkt rolny – wytwarzany na obszarze objętym lokalną strategią rozwoju); </a:t>
            </a:r>
          </a:p>
          <a:p>
            <a:pPr lvl="1">
              <a:lnSpc>
                <a:spcPct val="103000"/>
              </a:lnSpc>
            </a:pPr>
            <a:r>
              <a:rPr lang="pl-PL" sz="2600" dirty="0" smtClean="0"/>
              <a:t>ukierunkowane na zaspokojenie potrzeb grup defaworyzowanych ze względu na dostęp do rynku pracy, określonych w LSR.</a:t>
            </a:r>
            <a:endParaRPr lang="pl-PL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Założenia podejście LEADER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E23D-5205-42CD-B949-8C8F9DACB414}" type="datetime1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21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pl-PL" dirty="0" smtClean="0"/>
              <a:t>Kwoty i stawki wsparcia (mające zastosowanie</a:t>
            </a:r>
            <a:r>
              <a:rPr lang="pl-PL" dirty="0" smtClean="0"/>
              <a:t>)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pl-PL" dirty="0" smtClean="0"/>
              <a:t>kwota pomocy dla danego rodzaju operacji będzie ustalona przez LGD.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pl-PL" dirty="0" smtClean="0"/>
              <a:t>Limity pomocy na beneficjentów/</a:t>
            </a:r>
            <a:r>
              <a:rPr lang="pl-PL" dirty="0" err="1" smtClean="0"/>
              <a:t>grantobiorców</a:t>
            </a:r>
            <a:r>
              <a:rPr lang="pl-PL" dirty="0" smtClean="0"/>
              <a:t>: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pl-PL" b="1" dirty="0" smtClean="0"/>
              <a:t>Beneficjenci inni niż jednostki sektora finansów publicznych oraz LGD </a:t>
            </a:r>
            <a:r>
              <a:rPr lang="pl-PL" dirty="0" smtClean="0"/>
              <a:t>– maksymalnie 300 000 PLN w okresie realizacji Programu, za wyjątkiem beneficjentów realizujących operacje polegające na utworzeniu inkubatora przetwórstwa </a:t>
            </a:r>
            <a:r>
              <a:rPr lang="pl-PL" dirty="0" smtClean="0"/>
              <a:t>lokalnego.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r>
              <a:rPr lang="pl-PL" dirty="0" smtClean="0"/>
              <a:t>Założenia podejście LEADER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E23D-5205-42CD-B949-8C8F9DACB414}" type="datetime1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22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5000"/>
              </a:lnSpc>
            </a:pPr>
            <a:r>
              <a:rPr lang="pl-PL" b="1" dirty="0" err="1" smtClean="0"/>
              <a:t>Grantobiorcy</a:t>
            </a:r>
            <a:r>
              <a:rPr lang="pl-PL" b="1" dirty="0" smtClean="0"/>
              <a:t> </a:t>
            </a:r>
            <a:r>
              <a:rPr lang="pl-PL" dirty="0" smtClean="0"/>
              <a:t>– maksymalnie 100 000 PLN. </a:t>
            </a:r>
            <a:endParaRPr lang="pl-PL" dirty="0" smtClean="0"/>
          </a:p>
          <a:p>
            <a:pPr lvl="1">
              <a:lnSpc>
                <a:spcPct val="105000"/>
              </a:lnSpc>
            </a:pPr>
            <a:r>
              <a:rPr lang="pl-PL" sz="2600" dirty="0" smtClean="0"/>
              <a:t>W </a:t>
            </a:r>
            <a:r>
              <a:rPr lang="pl-PL" sz="2600" dirty="0" smtClean="0"/>
              <a:t>przypadku podmiotu, który będzie ubiegać się o wsparcie na rzecz sformalizowanej grupy nieposiadającej osobowości prawnej, limit pomocy jest liczony odrębnie na każdą sformalizowaną grupę. </a:t>
            </a:r>
          </a:p>
          <a:p>
            <a:pPr lvl="1">
              <a:lnSpc>
                <a:spcPct val="105000"/>
              </a:lnSpc>
            </a:pPr>
            <a:r>
              <a:rPr lang="pl-PL" sz="2600" dirty="0" smtClean="0"/>
              <a:t>W przypadku jednostek sektora finansów publicznych, wartość realizowanych przez nie samodzielnie grantów nie może przekroczyć 20% danego projektu grantowego</a:t>
            </a:r>
            <a:r>
              <a:rPr lang="pl-PL" sz="2600" dirty="0" smtClean="0"/>
              <a:t>.</a:t>
            </a:r>
          </a:p>
          <a:p>
            <a:pPr lvl="1">
              <a:lnSpc>
                <a:spcPct val="105000"/>
              </a:lnSpc>
            </a:pPr>
            <a:r>
              <a:rPr lang="pl-PL" sz="2600" dirty="0" smtClean="0"/>
              <a:t>Ograniczenie </a:t>
            </a:r>
            <a:r>
              <a:rPr lang="pl-PL" sz="2600" dirty="0" smtClean="0"/>
              <a:t>to nie ma zastosowania w przypadku, gdy sformalizowana grupa nieposiadająca osobowości prawnej realizuje grant we współpracy z jednostką sektora finansów publicznych, która ubiegała się o wsparcie na rzecz tej grupy.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/>
          <a:lstStyle/>
          <a:p>
            <a:r>
              <a:rPr lang="pl-PL" dirty="0" smtClean="0"/>
              <a:t>Założenia podejście LEADER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E23D-5205-42CD-B949-8C8F9DACB414}" type="datetime1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23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>
            <a:noAutofit/>
          </a:bodyPr>
          <a:lstStyle/>
          <a:p>
            <a:r>
              <a:rPr lang="pl-PL" dirty="0" smtClean="0"/>
              <a:t>Limity pomocy na operacje: </a:t>
            </a:r>
          </a:p>
          <a:p>
            <a:r>
              <a:rPr lang="pl-PL" b="1" dirty="0" smtClean="0"/>
              <a:t>Limit na operacje – </a:t>
            </a:r>
            <a:r>
              <a:rPr lang="pl-PL" dirty="0" smtClean="0"/>
              <a:t>300 000 PLN kwoty pomocy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 smtClean="0"/>
              <a:t>wyłączeniem operacji z zakresu rozpoczęcie działalności gospodarczej, tworzenia inkubatorów oraz operacji realizowanych przez jednostki sektora finansów publicznych. </a:t>
            </a:r>
          </a:p>
          <a:p>
            <a:r>
              <a:rPr lang="pl-PL" b="1" dirty="0" smtClean="0"/>
              <a:t>Limit pomocy na utworzenie inkubatora przetwórstwa lokalnego </a:t>
            </a:r>
            <a:r>
              <a:rPr lang="pl-PL" dirty="0" smtClean="0"/>
              <a:t>– 500 000 PLN kwoty pomocy. </a:t>
            </a:r>
            <a:endParaRPr lang="pl-PL" dirty="0" smtClean="0"/>
          </a:p>
          <a:p>
            <a:r>
              <a:rPr lang="pl-PL" b="1" dirty="0" smtClean="0"/>
              <a:t>Limit na operację z zakresu rozpoczęcia działalności gospodarczej – </a:t>
            </a:r>
            <a:r>
              <a:rPr lang="pl-PL" dirty="0" smtClean="0"/>
              <a:t>100 000 PLN kwoty pomocy.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Założenia podejście LEADER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E23D-5205-42CD-B949-8C8F9DACB414}" type="datetime1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24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dirty="0" smtClean="0"/>
              <a:t>Limit na operację własną </a:t>
            </a:r>
            <a:r>
              <a:rPr lang="pl-PL" dirty="0" smtClean="0"/>
              <a:t>– 50 000 PLN kwoty pomocy. </a:t>
            </a:r>
          </a:p>
          <a:p>
            <a:r>
              <a:rPr lang="pl-PL" b="1" dirty="0" smtClean="0"/>
              <a:t>Całkowita </a:t>
            </a:r>
            <a:r>
              <a:rPr lang="pl-PL" b="1" dirty="0" smtClean="0"/>
              <a:t>wartość operacji </a:t>
            </a:r>
            <a:r>
              <a:rPr lang="pl-PL" dirty="0" smtClean="0"/>
              <a:t>realizowanych poza projektem grantowym wynosi co najmniej 50 000 PLN. </a:t>
            </a:r>
          </a:p>
          <a:p>
            <a:r>
              <a:rPr lang="pl-PL" b="1" dirty="0" smtClean="0"/>
              <a:t>Całkowita wartość grantu </a:t>
            </a:r>
            <a:r>
              <a:rPr lang="pl-PL" dirty="0" smtClean="0"/>
              <a:t>wynosi nie więcej niż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50 </a:t>
            </a:r>
            <a:r>
              <a:rPr lang="pl-PL" dirty="0" smtClean="0"/>
              <a:t>000 PLN. </a:t>
            </a:r>
          </a:p>
          <a:p>
            <a:r>
              <a:rPr lang="pl-PL" dirty="0" smtClean="0"/>
              <a:t>Intensywność pomocy wynosi do 100% kosztów kwalifikowalnych operacji, w zależności od kategorii beneficjenta, rodzaju operacji oraz zapisów LSR.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Metodyka </a:t>
            </a:r>
            <a:r>
              <a:rPr lang="pl-PL" dirty="0" smtClean="0"/>
              <a:t>budowy </a:t>
            </a:r>
            <a:r>
              <a:rPr lang="pl-PL" dirty="0" smtClean="0"/>
              <a:t>LSR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E23D-5205-42CD-B949-8C8F9DACB414}" type="datetime1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25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46300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pl-PL" b="1" dirty="0" smtClean="0"/>
              <a:t>Istota</a:t>
            </a:r>
            <a:r>
              <a:rPr lang="pl-PL" dirty="0" smtClean="0"/>
              <a:t>: partycypacja lokalnych społeczności </a:t>
            </a:r>
            <a:br>
              <a:rPr lang="pl-PL" dirty="0" smtClean="0"/>
            </a:br>
            <a:r>
              <a:rPr lang="pl-PL" dirty="0" smtClean="0"/>
              <a:t>w procesie budowy LSR.</a:t>
            </a:r>
          </a:p>
          <a:p>
            <a:pPr>
              <a:spcBef>
                <a:spcPts val="1200"/>
              </a:spcBef>
            </a:pPr>
            <a:r>
              <a:rPr lang="pl-PL" b="1" dirty="0" smtClean="0"/>
              <a:t>Metoda</a:t>
            </a:r>
            <a:r>
              <a:rPr lang="pl-PL" dirty="0" smtClean="0"/>
              <a:t>: gromadzenie informacji, rozpoznawanie oczekiwań społecznych, barier rozwojowych </a:t>
            </a:r>
            <a:br>
              <a:rPr lang="pl-PL" dirty="0" smtClean="0"/>
            </a:br>
            <a:r>
              <a:rPr lang="pl-PL" dirty="0" smtClean="0"/>
              <a:t>i potencjału obszaru.</a:t>
            </a:r>
          </a:p>
          <a:p>
            <a:pPr>
              <a:spcBef>
                <a:spcPts val="1200"/>
              </a:spcBef>
            </a:pPr>
            <a:r>
              <a:rPr lang="pl-PL" b="1" dirty="0" smtClean="0"/>
              <a:t>Etapy</a:t>
            </a:r>
            <a:r>
              <a:rPr lang="pl-PL" dirty="0" smtClean="0"/>
              <a:t>: opis obszaru, diagnoza, analiza SWOT, wnioski, cele, wskaźniki, plan realizacji, budżet, monitoring, ewaluacja, system oceny i wyboru operacji, narzędzia, spójność i innymi strategiami.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Rola LGD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E23D-5205-42CD-B949-8C8F9DACB414}" type="datetime1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26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Aktywizuje lokalne społeczności,</a:t>
            </a:r>
          </a:p>
          <a:p>
            <a:r>
              <a:rPr lang="pl-PL" dirty="0" smtClean="0"/>
              <a:t>Uogólnia zidentyfikowane bariery, oczekiwania </a:t>
            </a:r>
            <a:br>
              <a:rPr lang="pl-PL" dirty="0" smtClean="0"/>
            </a:br>
            <a:r>
              <a:rPr lang="pl-PL" dirty="0" smtClean="0"/>
              <a:t>i potencjał,</a:t>
            </a:r>
          </a:p>
          <a:p>
            <a:r>
              <a:rPr lang="pl-PL" dirty="0" smtClean="0"/>
              <a:t>Organizuje pracę zespołów i działania niezbędne, </a:t>
            </a:r>
            <a:br>
              <a:rPr lang="pl-PL" dirty="0" smtClean="0"/>
            </a:br>
            <a:r>
              <a:rPr lang="pl-PL" dirty="0" smtClean="0"/>
              <a:t>takie jak badania, analizy itp., </a:t>
            </a:r>
          </a:p>
          <a:p>
            <a:r>
              <a:rPr lang="pl-PL" dirty="0" smtClean="0"/>
              <a:t>Konsultuje na każdym etapie sformułowane rozdziały,</a:t>
            </a:r>
            <a:endParaRPr lang="pl-PL" dirty="0" smtClean="0"/>
          </a:p>
          <a:p>
            <a:r>
              <a:rPr lang="pl-PL" dirty="0" smtClean="0"/>
              <a:t>Redaguje poszczególne rozdziały i całość,</a:t>
            </a:r>
          </a:p>
          <a:p>
            <a:r>
              <a:rPr lang="pl-PL" dirty="0" smtClean="0"/>
              <a:t>Sprawdza zgodność z przepisami prawa unijnego </a:t>
            </a:r>
            <a:br>
              <a:rPr lang="pl-PL" dirty="0" smtClean="0"/>
            </a:br>
            <a:r>
              <a:rPr lang="pl-PL" dirty="0" smtClean="0"/>
              <a:t>i krajowego,</a:t>
            </a:r>
          </a:p>
          <a:p>
            <a:r>
              <a:rPr lang="pl-PL" dirty="0" smtClean="0"/>
              <a:t>Prowadzi ewaluacje ex-ante.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/>
          <a:lstStyle/>
          <a:p>
            <a:r>
              <a:rPr lang="pl-PL" dirty="0" smtClean="0"/>
              <a:t>Rola </a:t>
            </a:r>
            <a:r>
              <a:rPr lang="pl-PL" dirty="0" smtClean="0"/>
              <a:t>lokalnych społeczności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E23D-5205-42CD-B949-8C8F9DACB414}" type="datetime1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27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87208" cy="43910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pl-PL" dirty="0" smtClean="0"/>
              <a:t>Być nastawieni pozytywnie i otwarci na słuchanie </a:t>
            </a:r>
            <a:br>
              <a:rPr lang="pl-PL" dirty="0" smtClean="0"/>
            </a:br>
            <a:r>
              <a:rPr lang="pl-PL" dirty="0" smtClean="0"/>
              <a:t>i informowanie,</a:t>
            </a:r>
          </a:p>
          <a:p>
            <a:pPr>
              <a:spcBef>
                <a:spcPts val="1200"/>
              </a:spcBef>
            </a:pPr>
            <a:r>
              <a:rPr lang="pl-PL" dirty="0" smtClean="0"/>
              <a:t>Uczestniczyć w badaniach społecznych, spotkaniach, warsztatach itp.</a:t>
            </a:r>
          </a:p>
          <a:p>
            <a:pPr>
              <a:spcBef>
                <a:spcPts val="1200"/>
              </a:spcBef>
            </a:pPr>
            <a:r>
              <a:rPr lang="pl-PL" dirty="0" smtClean="0"/>
              <a:t>Zgłaszać pomysły i gotowość do realizacji operacji,</a:t>
            </a:r>
          </a:p>
          <a:p>
            <a:pPr>
              <a:spcBef>
                <a:spcPts val="1200"/>
              </a:spcBef>
            </a:pPr>
            <a:r>
              <a:rPr lang="pl-PL" dirty="0" smtClean="0"/>
              <a:t>Współpracować między sobą,</a:t>
            </a:r>
          </a:p>
          <a:p>
            <a:pPr>
              <a:spcBef>
                <a:spcPts val="1200"/>
              </a:spcBef>
            </a:pPr>
            <a:r>
              <a:rPr lang="pl-PL" dirty="0" smtClean="0"/>
              <a:t>Szanować strategiczne wybory, nawet jeśli nie są zgodne z naszymi poglądami.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 czym będziemy rozmawiali?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pl-PL" sz="2800" dirty="0" smtClean="0"/>
              <a:t>O ogólnych założeniach podejścia LEADER </a:t>
            </a:r>
            <a:br>
              <a:rPr lang="pl-PL" sz="2800" dirty="0" smtClean="0"/>
            </a:br>
            <a:r>
              <a:rPr lang="pl-PL" sz="2800" dirty="0" smtClean="0"/>
              <a:t>w PROW 2014-2020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pl-PL" sz="2800" dirty="0" smtClean="0"/>
              <a:t>O metodyce budowy lokalnej strategii </a:t>
            </a:r>
            <a:r>
              <a:rPr lang="pl-PL" sz="2800" dirty="0" smtClean="0"/>
              <a:t>rozwoju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pl-PL" sz="2800" dirty="0" smtClean="0"/>
              <a:t>O roli Stowarzyszenia LGD „Puszcza </a:t>
            </a:r>
            <a:r>
              <a:rPr lang="pl-PL" sz="2800" dirty="0" smtClean="0"/>
              <a:t>Kozienicka”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w procesie budowy strategii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pl-PL" sz="2800" dirty="0" smtClean="0"/>
              <a:t>O roli lokalnych społeczności</a:t>
            </a:r>
            <a:r>
              <a:rPr lang="pl-PL" sz="2800" dirty="0" smtClean="0"/>
              <a:t> w procesie budowy </a:t>
            </a:r>
            <a:r>
              <a:rPr lang="pl-PL" sz="2800" dirty="0" smtClean="0"/>
              <a:t>strategii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D6DF-CB8C-4D17-B265-891FB10B38DA}" type="datetime1">
              <a:rPr lang="pl-PL" smtClean="0"/>
              <a:t>2015-05-21</a:t>
            </a:fld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Założenia podejście LEADER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352928" cy="4391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pl-PL" dirty="0" smtClean="0"/>
              <a:t>LEADER może być realizowany na obszarach wiejskich, przez które (odmiennie niż jest to określone we wspólnych definicjach dla </a:t>
            </a:r>
            <a:r>
              <a:rPr lang="pl-PL" dirty="0" smtClean="0"/>
              <a:t>PROW 2014-2020) </a:t>
            </a:r>
            <a:r>
              <a:rPr lang="pl-PL" dirty="0" smtClean="0"/>
              <a:t>rozumieć należy obszar całego kraju, z wyłączeniem obszaru miast o liczbie mieszkańców większej niż 20 000. </a:t>
            </a:r>
          </a:p>
          <a:p>
            <a:pPr>
              <a:spcBef>
                <a:spcPts val="1200"/>
              </a:spcBef>
            </a:pPr>
            <a:r>
              <a:rPr lang="pl-PL" dirty="0" smtClean="0"/>
              <a:t>Jedna LSR będzie realizowana na obszarze zamieszkanym przez minimum </a:t>
            </a:r>
            <a:r>
              <a:rPr lang="pl-PL" u="sng" dirty="0" smtClean="0"/>
              <a:t>30 000 mieszkańców z obszarów wiejskich i maksimum 150 000 mieszkańców</a:t>
            </a:r>
            <a:r>
              <a:rPr lang="pl-PL" dirty="0" smtClean="0"/>
              <a:t> oraz obejmować będzie obszar </a:t>
            </a:r>
            <a:r>
              <a:rPr lang="pl-PL" u="sng" dirty="0" smtClean="0"/>
              <a:t>przynajmniej 2 gmin</a:t>
            </a:r>
            <a:r>
              <a:rPr lang="pl-PL" dirty="0" smtClean="0"/>
              <a:t>, których obszary stanowią (bądź zawierają) obszary wiejskie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E008-6326-45BA-AAB5-D9CE088EE934}" type="datetime1">
              <a:rPr lang="pl-PL" smtClean="0"/>
              <a:t>2015-05-21</a:t>
            </a:fld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Założenia podejście LEADER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E23D-5205-42CD-B949-8C8F9DACB414}" type="datetime1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Cele szczegółowe i cele przekrojowe </a:t>
            </a:r>
          </a:p>
          <a:p>
            <a:r>
              <a:rPr lang="pl-PL" dirty="0" smtClean="0"/>
              <a:t>Działanie LEADER realizuje cel szczegółowy 6B „</a:t>
            </a:r>
            <a:r>
              <a:rPr lang="pl-PL" b="1" dirty="0" smtClean="0"/>
              <a:t>wspieranie lokalnego rozwoju na obszarach wiejskich</a:t>
            </a:r>
            <a:r>
              <a:rPr lang="pl-PL" dirty="0" smtClean="0"/>
              <a:t>” w ramach priorytetu 6 „</a:t>
            </a:r>
            <a:r>
              <a:rPr lang="pl-PL" b="1" dirty="0" smtClean="0"/>
              <a:t>wspieranie włączenia społecznego, ograniczenia ubóstwa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i </a:t>
            </a:r>
            <a:r>
              <a:rPr lang="pl-PL" b="1" dirty="0" smtClean="0"/>
              <a:t>rozwoju gospodarczego na obszarach wiejskich</a:t>
            </a:r>
            <a:r>
              <a:rPr lang="pl-PL" dirty="0" smtClean="0"/>
              <a:t>” poprzez wdrażanie lokalnych strategii rozwoju (LSR</a:t>
            </a:r>
            <a:r>
              <a:rPr lang="pl-PL" dirty="0" smtClean="0"/>
              <a:t>).</a:t>
            </a:r>
          </a:p>
          <a:p>
            <a:r>
              <a:rPr lang="pl-PL" dirty="0" smtClean="0"/>
              <a:t>LSR </a:t>
            </a:r>
            <a:r>
              <a:rPr lang="pl-PL" dirty="0" smtClean="0"/>
              <a:t>to oddolnie tworzony w partnerstwie trzech sektorów dokument strategiczny dotyczący danego, spójnego obszaru. Ukierunkowanie wsparcia będzie zależeć od diagnozy obszaru, lokalnych potrzeb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 smtClean="0"/>
              <a:t>priorytetów, wskazanych przez ww. partnerstwo.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Założenia podejście LEADER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E23D-5205-42CD-B949-8C8F9DACB414}" type="datetime1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pl-PL" dirty="0" smtClean="0"/>
              <a:t>LSR opracowywane są z udziałem społeczności lokalnej i odwołują się do lokalnych uwarunkowań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 smtClean="0"/>
              <a:t>zasobów, muszą zatem brać pod uwagę nie tylko kwestie związane </a:t>
            </a:r>
            <a:r>
              <a:rPr lang="pl-PL" dirty="0" smtClean="0"/>
              <a:t>z </a:t>
            </a:r>
            <a:r>
              <a:rPr lang="pl-PL" dirty="0" smtClean="0"/>
              <a:t>wykluczeniem społecznym czy ubóstwem, ale także środowiskowo-klimatyczne. </a:t>
            </a:r>
            <a:endParaRPr lang="pl-PL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pl-PL" dirty="0" smtClean="0"/>
              <a:t>Społeczności </a:t>
            </a:r>
            <a:r>
              <a:rPr lang="pl-PL" dirty="0" smtClean="0"/>
              <a:t>lokalne są w najwyższym stopniu zainteresowane zrównoważonym rozwojem </a:t>
            </a:r>
            <a:br>
              <a:rPr lang="pl-PL" dirty="0" smtClean="0"/>
            </a:br>
            <a:r>
              <a:rPr lang="pl-PL" dirty="0" smtClean="0"/>
              <a:t>i przeciwdziałaniem pogorszeniu stanu środowiska, którego jakość w sposób bardzo istotny wpływa na warunki życia i potencjał rozwoju danego obszaru</a:t>
            </a:r>
            <a:r>
              <a:rPr lang="pl-PL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</p:spPr>
        <p:txBody>
          <a:bodyPr/>
          <a:lstStyle/>
          <a:p>
            <a:r>
              <a:rPr lang="pl-PL" dirty="0" smtClean="0"/>
              <a:t>Założenia podejście LEADER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E23D-5205-42CD-B949-8C8F9DACB414}" type="datetime1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464549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pl-PL" dirty="0" smtClean="0"/>
              <a:t>Podejście oddolne umożliwia </a:t>
            </a:r>
            <a:r>
              <a:rPr lang="pl-PL" dirty="0" smtClean="0"/>
              <a:t>zidentyfikowanie nowych, innowacyjnych kierunków </a:t>
            </a:r>
            <a:r>
              <a:rPr lang="pl-PL" dirty="0" smtClean="0"/>
              <a:t>rozwoju.</a:t>
            </a:r>
          </a:p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pl-PL" dirty="0" smtClean="0"/>
              <a:t>Pozostawienie </a:t>
            </a:r>
            <a:r>
              <a:rPr lang="pl-PL" dirty="0" smtClean="0"/>
              <a:t>szerokich możliwości co do sposobu ukształtowania LSR pozwala na ich dostosowanie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 </a:t>
            </a:r>
            <a:r>
              <a:rPr lang="pl-PL" dirty="0" smtClean="0"/>
              <a:t>warunków lokalnych, a jednocześnie sprzyja innowacyjnemu podejściu do problematyki rozwoju lokalnego. </a:t>
            </a:r>
            <a:endParaRPr lang="pl-PL" dirty="0" smtClean="0"/>
          </a:p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pl-PL" dirty="0" smtClean="0"/>
              <a:t>Beneficjenci </a:t>
            </a:r>
            <a:r>
              <a:rPr lang="pl-PL" dirty="0" smtClean="0"/>
              <a:t>mogą realizować operacje niezdefiniowane odgórnie, lecz wykorzystujące pomysły ściśle powiązane ze specyfiką danego obszaru.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94122"/>
          </a:xfrm>
        </p:spPr>
        <p:txBody>
          <a:bodyPr/>
          <a:lstStyle/>
          <a:p>
            <a:r>
              <a:rPr lang="pl-PL" dirty="0" smtClean="0"/>
              <a:t>Założenia podejście LEADER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E23D-5205-42CD-B949-8C8F9DACB414}" type="datetime1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424936" cy="4823048"/>
          </a:xfrm>
        </p:spPr>
        <p:txBody>
          <a:bodyPr>
            <a:normAutofit/>
          </a:bodyPr>
          <a:lstStyle/>
          <a:p>
            <a:r>
              <a:rPr lang="pl-PL" sz="2800" dirty="0" smtClean="0"/>
              <a:t>W ramach głównego celu szczegółowego 6B wspierane będą operacje mające na celu: </a:t>
            </a:r>
          </a:p>
          <a:p>
            <a:pPr marL="788670" lvl="1" indent="-514350">
              <a:buFont typeface="+mj-lt"/>
              <a:buAutoNum type="arabicPeriod"/>
            </a:pPr>
            <a:r>
              <a:rPr lang="pl-PL" spc="-30" dirty="0" smtClean="0"/>
              <a:t>wzmocnienie kapitału społecznego, w tym z wykorzystaniem </a:t>
            </a:r>
            <a:r>
              <a:rPr lang="pl-PL" dirty="0" smtClean="0"/>
              <a:t>rozwiązań innowacyjnych i wspieranie partycypacji społeczności lokalnej w realizacji LSR, </a:t>
            </a:r>
          </a:p>
          <a:p>
            <a:pPr marL="788670" lvl="1" indent="-514350">
              <a:buFont typeface="+mj-lt"/>
              <a:buAutoNum type="arabicPeriod"/>
            </a:pPr>
            <a:r>
              <a:rPr lang="pl-PL" dirty="0" smtClean="0"/>
              <a:t>zakładanie działalności gospodarczej i rozwój przedsiębiorczości, </a:t>
            </a:r>
          </a:p>
          <a:p>
            <a:pPr marL="788670" lvl="1" indent="-514350">
              <a:buFont typeface="+mj-lt"/>
              <a:buAutoNum type="arabicPeriod"/>
            </a:pPr>
            <a:r>
              <a:rPr lang="pl-PL" dirty="0" smtClean="0"/>
              <a:t>dywersyfikację źródeł dochodu, w tym tworzenie i rozwój inkubatorów przetwórstwa lokalnego tj. infrastruktury służącej przetwarzaniu produktów rolnych w celu udostępniania jej lokalnym producentom (produkty objęte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 smtClean="0"/>
              <a:t>nieobjęte załącznikiem nr 1 do </a:t>
            </a:r>
            <a:r>
              <a:rPr lang="pl-PL" dirty="0" err="1" smtClean="0"/>
              <a:t>ToFUE</a:t>
            </a:r>
            <a:r>
              <a:rPr lang="pl-PL" dirty="0" smtClean="0"/>
              <a:t>),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Założenia podejście LEADER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E23D-5205-42CD-B949-8C8F9DACB414}" type="datetime1">
              <a:rPr lang="pl-PL" smtClean="0"/>
              <a:t>2015-05-21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464496"/>
          </a:xfrm>
        </p:spPr>
        <p:txBody>
          <a:bodyPr>
            <a:normAutofit fontScale="70000" lnSpcReduction="20000"/>
          </a:bodyPr>
          <a:lstStyle/>
          <a:p>
            <a:pPr marL="788670" lvl="1" indent="-514350">
              <a:lnSpc>
                <a:spcPct val="130000"/>
              </a:lnSpc>
              <a:spcBef>
                <a:spcPts val="1200"/>
              </a:spcBef>
              <a:buFont typeface="+mj-lt"/>
              <a:buAutoNum type="arabicPeriod" startAt="4"/>
            </a:pPr>
            <a:r>
              <a:rPr lang="pl-PL" sz="3400" dirty="0" smtClean="0"/>
              <a:t>podnoszenie kompetencji osób z obszaru LSR </a:t>
            </a:r>
            <a:r>
              <a:rPr lang="pl-PL" sz="3400" dirty="0" smtClean="0"/>
              <a:t/>
            </a:r>
            <a:br>
              <a:rPr lang="pl-PL" sz="3400" dirty="0" smtClean="0"/>
            </a:br>
            <a:r>
              <a:rPr lang="pl-PL" sz="3400" dirty="0" smtClean="0"/>
              <a:t>w </a:t>
            </a:r>
            <a:r>
              <a:rPr lang="pl-PL" sz="3400" dirty="0" smtClean="0"/>
              <a:t>powiązaniu z zakładaniem działalności gospodarczej, rozwojem przedsiębiorczości lub dywersyfikacją źródeł dochodów, w szczególności rolników i osób długotrwale pozostających bez pracy, </a:t>
            </a:r>
          </a:p>
          <a:p>
            <a:pPr marL="788670" lvl="1" indent="-514350">
              <a:lnSpc>
                <a:spcPct val="130000"/>
              </a:lnSpc>
              <a:spcBef>
                <a:spcPts val="1200"/>
              </a:spcBef>
              <a:buFont typeface="+mj-lt"/>
              <a:buAutoNum type="arabicPeriod" startAt="4"/>
            </a:pPr>
            <a:r>
              <a:rPr lang="pl-PL" sz="3400" dirty="0" smtClean="0"/>
              <a:t>podnoszenie wiedzy społeczności lokalnej </a:t>
            </a:r>
            <a:r>
              <a:rPr lang="pl-PL" sz="3400" dirty="0" smtClean="0"/>
              <a:t/>
            </a:r>
            <a:br>
              <a:rPr lang="pl-PL" sz="3400" dirty="0" smtClean="0"/>
            </a:br>
            <a:r>
              <a:rPr lang="pl-PL" sz="3400" dirty="0" smtClean="0"/>
              <a:t>w </a:t>
            </a:r>
            <a:r>
              <a:rPr lang="pl-PL" sz="3400" dirty="0" smtClean="0"/>
              <a:t>zakresie ochrony środowiska, zmian klimatycznych a także innowacji, </a:t>
            </a:r>
          </a:p>
          <a:p>
            <a:pPr marL="788670" lvl="1" indent="-514350">
              <a:lnSpc>
                <a:spcPct val="130000"/>
              </a:lnSpc>
              <a:spcBef>
                <a:spcPts val="1200"/>
              </a:spcBef>
              <a:buFont typeface="+mj-lt"/>
              <a:buAutoNum type="arabicPeriod" startAt="4"/>
            </a:pPr>
            <a:r>
              <a:rPr lang="pl-PL" sz="3400" dirty="0" smtClean="0"/>
              <a:t>rozwój produktów lokalnych,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140</TotalTime>
  <Words>1088</Words>
  <Application>Microsoft Office PowerPoint</Application>
  <PresentationFormat>Pokaz na ekranie (4:3)</PresentationFormat>
  <Paragraphs>184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Kapitał</vt:lpstr>
      <vt:lpstr>Strategię budujemy wspólnie Stowarzyszenie LGD „Puszcza Kozienicka  i mieszkańcy obszaru</vt:lpstr>
      <vt:lpstr>Logo nowego PROW</vt:lpstr>
      <vt:lpstr>O czym będziemy rozmawiali?</vt:lpstr>
      <vt:lpstr>Założenia podejście LEADER</vt:lpstr>
      <vt:lpstr>Założenia podejście LEADER</vt:lpstr>
      <vt:lpstr>Założenia podejście LEADER</vt:lpstr>
      <vt:lpstr>Założenia podejście LEADER</vt:lpstr>
      <vt:lpstr>Założenia podejście LEADER</vt:lpstr>
      <vt:lpstr>Założenia podejście LEADER</vt:lpstr>
      <vt:lpstr>Założenia podejście LEADER</vt:lpstr>
      <vt:lpstr>Założenia podejście LEADER</vt:lpstr>
      <vt:lpstr>Założenia podejście LEADER</vt:lpstr>
      <vt:lpstr>Założenia podejście LEADER</vt:lpstr>
      <vt:lpstr>Założenia podejście LEADER</vt:lpstr>
      <vt:lpstr>Założenia podejście LEADER</vt:lpstr>
      <vt:lpstr>Założenia podejście LEADER</vt:lpstr>
      <vt:lpstr>Założenia podejście LEADER</vt:lpstr>
      <vt:lpstr>Założenia podejście LEADER</vt:lpstr>
      <vt:lpstr>Założenia podejście LEADER</vt:lpstr>
      <vt:lpstr>Założenia podejście LEADER</vt:lpstr>
      <vt:lpstr>Założenia podejście LEADER</vt:lpstr>
      <vt:lpstr>Założenia podejście LEADER</vt:lpstr>
      <vt:lpstr>Założenia podejście LEADER</vt:lpstr>
      <vt:lpstr>Założenia podejście LEADER</vt:lpstr>
      <vt:lpstr>Metodyka budowy LSR</vt:lpstr>
      <vt:lpstr>Rola LGD</vt:lpstr>
      <vt:lpstr>Rola lokalnych społeczności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Strategię budujemy wspólnie Stowarzyszenie LGD „Puszcza Kozienicka  i mieszkańcy obszaru</dc:title>
  <dc:creator>Leszek</dc:creator>
  <cp:lastModifiedBy>Leszek</cp:lastModifiedBy>
  <cp:revision>11</cp:revision>
  <dcterms:created xsi:type="dcterms:W3CDTF">2015-05-21T15:46:43Z</dcterms:created>
  <dcterms:modified xsi:type="dcterms:W3CDTF">2015-05-21T18:43:46Z</dcterms:modified>
</cp:coreProperties>
</file>